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61" r:id="rId2"/>
  </p:sldIdLst>
  <p:sldSz cx="9144000" cy="6858000" type="screen4x3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9BBF244-3D16-82B5-70AF-97D512C0349A}" v="5" dt="2025-09-30T03:22:38.855"/>
    <p1510:client id="{622F2D95-874D-5F5A-DC65-BDC10115DB7D}" v="26" dt="2025-09-29T09:31:16.004"/>
    <p1510:client id="{836794E8-6182-87E0-23EA-71A1CD04C66C}" v="1" dt="2025-09-30T00:23:41.814"/>
    <p1510:client id="{AA2DED51-EA49-4BED-82B7-25C501CBA5DE}" v="115" dt="2025-09-29T09:32:28.856"/>
    <p1510:client id="{C657A882-82FA-33BD-CD95-9ACA917393AB}" v="4" dt="2025-10-01T04:19:40.75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6" d="100"/>
          <a:sy n="146" d="100"/>
        </p:scale>
        <p:origin x="2214" y="1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44867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6437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66633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46709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97249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25236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618856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55745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9271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68353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737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4EE66F-B352-4A96-AFBA-0D892840BDE4}" type="datetimeFigureOut">
              <a:rPr kumimoji="1" lang="ja-JP" altLang="en-US" smtClean="0"/>
              <a:t>2025/10/1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C20D1A-350A-40AE-A90F-480E2B9D00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13780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kyuplat.com/koubo/#:~:text=1%E5%9B%A3%E4%BD%93%E3%81%82%E3%81%9F%E3%82%8A%E3%81%AE%E6%9C%80%E5%A4%A7%E5%8A%A9%20%E6%88%90%E9%A1%8D%E7%9B%AE%E5%AE%89%20(*2)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39094A0-C2B4-C77B-D4DA-3BC773290B0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7B06032-11B1-6863-7704-CEE18950AD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130630"/>
            <a:ext cx="7886700" cy="1371600"/>
          </a:xfrm>
        </p:spPr>
        <p:txBody>
          <a:bodyPr>
            <a:normAutofit/>
          </a:bodyPr>
          <a:lstStyle/>
          <a:p>
            <a:r>
              <a:rPr lang="en-US" altLang="ja-JP" sz="3200">
                <a:latin typeface="BIZ UDPゴシック" panose="020B0400000000000000" pitchFamily="50" charset="-128"/>
                <a:ea typeface="BIZ UDPゴシック"/>
              </a:rPr>
              <a:t>01-1</a:t>
            </a:r>
            <a:r>
              <a:rPr kumimoji="1" lang="ja-JP" altLang="en-US" sz="3200">
                <a:latin typeface="BIZ UDPゴシック" panose="020B0400000000000000" pitchFamily="50" charset="-128"/>
                <a:ea typeface="BIZ UDPゴシック"/>
              </a:rPr>
              <a:t>　事業計画書補足資料について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98D215D-A59F-382A-8444-BB918DDA515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457379"/>
            <a:ext cx="7886700" cy="5110817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kumimoji="1" lang="ja-JP" altLang="en-US" sz="1100" dirty="0">
                <a:latin typeface="BIZ UDPゴシック" panose="020B0400000000000000" pitchFamily="50" charset="-128"/>
                <a:ea typeface="BIZ UDPゴシック"/>
              </a:rPr>
              <a:t>事業計画書補足資料には以下の情報等を含め記載して</a:t>
            </a: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くださ</a:t>
            </a:r>
            <a:r>
              <a:rPr kumimoji="1" lang="ja-JP" altLang="en-US" sz="1100" dirty="0">
                <a:latin typeface="BIZ UDPゴシック" panose="020B0400000000000000" pitchFamily="50" charset="-128"/>
                <a:ea typeface="BIZ UDPゴシック"/>
              </a:rPr>
              <a:t>い。</a:t>
            </a:r>
            <a:endParaRPr kumimoji="1" lang="en-US" altLang="ja-JP" sz="1100" dirty="0">
              <a:latin typeface="BIZ UDPゴシック" panose="020B0400000000000000" pitchFamily="50" charset="-128"/>
              <a:ea typeface="BIZ UDPゴシック"/>
            </a:endParaRPr>
          </a:p>
          <a:p>
            <a:pPr marL="0" indent="0">
              <a:buNone/>
            </a:pPr>
            <a:endParaRPr lang="en-US" altLang="ja-JP" sz="11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marL="457200" indent="-457200">
              <a:buAutoNum type="circleNumDbPlain"/>
            </a:pPr>
            <a:r>
              <a:rPr kumimoji="1" lang="ja-JP" altLang="en-US" sz="1100" dirty="0">
                <a:latin typeface="BIZ UDPゴシック" panose="020B0400000000000000" pitchFamily="50" charset="-128"/>
                <a:ea typeface="BIZ UDPゴシック"/>
              </a:rPr>
              <a:t>事業の背景</a:t>
            </a: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、社会課題（当該課題に関する行政の取組状況や関連制度についても記載）</a:t>
            </a:r>
            <a:endParaRPr lang="en-US" altLang="ja-JP" sz="1100">
              <a:latin typeface="BIZ UDPゴシック" panose="020B0400000000000000" pitchFamily="50" charset="-128"/>
              <a:ea typeface="BIZ UDPゴシック"/>
            </a:endParaRPr>
          </a:p>
          <a:p>
            <a:pPr marL="457200" indent="-457200">
              <a:buFont typeface="+mj-ea"/>
              <a:buAutoNum type="circleNumDbPlain"/>
            </a:pPr>
            <a:r>
              <a:rPr kumimoji="1" lang="ja-JP" altLang="en-US" sz="1100" dirty="0">
                <a:latin typeface="BIZ UDPゴシック" panose="020B0400000000000000" pitchFamily="50" charset="-128"/>
                <a:ea typeface="BIZ UDPゴシック"/>
              </a:rPr>
              <a:t>事業の</a:t>
            </a: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実施体制、関係者、相関図</a:t>
            </a:r>
            <a:endParaRPr lang="en-US" altLang="ja-JP" sz="1100">
              <a:latin typeface="BIZ UDPゴシック" panose="020B0400000000000000" pitchFamily="50" charset="-128"/>
              <a:ea typeface="BIZ UDPゴシック"/>
            </a:endParaRPr>
          </a:p>
          <a:p>
            <a:pPr marL="457200" indent="-457200">
              <a:buFont typeface="+mj-ea"/>
              <a:buAutoNum type="circleNumDbPlain"/>
            </a:pP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事業概要、</a:t>
            </a:r>
            <a:r>
              <a:rPr lang="ja-JP" sz="1100" dirty="0">
                <a:latin typeface="BIZ UDPゴシック" panose="020B0400000000000000" pitchFamily="50" charset="-128"/>
                <a:ea typeface="BIZ UDPゴシック"/>
              </a:rPr>
              <a:t>事業スキーム、ロジックモデル等</a:t>
            </a:r>
            <a:endParaRPr lang="ja-JP" sz="1100">
              <a:ea typeface="BIZ UDPゴシック"/>
              <a:cs typeface="Calibri" panose="020F0502020204030204"/>
            </a:endParaRPr>
          </a:p>
          <a:p>
            <a:pPr marL="457200" indent="-457200">
              <a:buAutoNum type="circleNumDbPlain"/>
            </a:pP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（過去申請事業や過去採択事業と同一、または類似内容の場合）過去申請事業との変更点、相違点</a:t>
            </a:r>
            <a:r>
              <a:rPr lang="ja-JP" altLang="en-US" sz="1100" dirty="0">
                <a:ea typeface="BIZ UDPゴシック"/>
                <a:cs typeface="+mn-lt"/>
              </a:rPr>
              <a:t>　　　　</a:t>
            </a:r>
            <a:br>
              <a:rPr lang="ja-JP" altLang="en-US" sz="1100" dirty="0">
                <a:ea typeface="BIZ UDPゴシック"/>
                <a:cs typeface="+mn-lt"/>
              </a:rPr>
            </a:br>
            <a:br>
              <a:rPr lang="ja-JP" altLang="en-US" sz="1100" dirty="0">
                <a:ea typeface="BIZ UDPゴシック"/>
                <a:cs typeface="+mn-lt"/>
              </a:rPr>
            </a:br>
            <a:r>
              <a:rPr lang="en-US" altLang="ja-JP" sz="1100" dirty="0">
                <a:ea typeface="+mn-lt"/>
                <a:cs typeface="+mn-lt"/>
              </a:rPr>
              <a:t>※</a:t>
            </a:r>
            <a:r>
              <a:rPr lang="ja-JP" altLang="en-US" sz="1100" dirty="0">
                <a:ea typeface="BIZ UDPゴシック"/>
                <a:cs typeface="+mn-lt"/>
              </a:rPr>
              <a:t>過去申請・未採択事業の場合はこれまでの申請内容との変更点を、過去採択事業と類似内容の場合は</a:t>
            </a:r>
            <a:r>
              <a:rPr lang="ja-JP" sz="1100" dirty="0">
                <a:ea typeface="BIZ UDPゴシック"/>
                <a:cs typeface="+mn-lt"/>
              </a:rPr>
              <a:t>新規性や</a:t>
            </a:r>
            <a:r>
              <a:rPr lang="ja-JP" altLang="en-US" sz="1100" dirty="0">
                <a:ea typeface="BIZ UDPゴシック"/>
                <a:cs typeface="+mn-lt"/>
              </a:rPr>
              <a:t>これまでの成果の活用予定等</a:t>
            </a:r>
            <a:r>
              <a:rPr lang="ja-JP" sz="1100" dirty="0">
                <a:ea typeface="BIZ UDPゴシック"/>
                <a:cs typeface="+mn-lt"/>
              </a:rPr>
              <a:t>について具体的</a:t>
            </a:r>
            <a:r>
              <a:rPr lang="ja-JP" altLang="en-US" sz="1100" dirty="0">
                <a:ea typeface="BIZ UDPゴシック"/>
                <a:cs typeface="+mn-lt"/>
              </a:rPr>
              <a:t>に</a:t>
            </a:r>
            <a:r>
              <a:rPr lang="ja-JP" sz="1100" dirty="0">
                <a:ea typeface="BIZ UDPゴシック"/>
                <a:cs typeface="+mn-lt"/>
              </a:rPr>
              <a:t>説明してください。</a:t>
            </a:r>
            <a:endParaRPr lang="ja-JP" sz="1100">
              <a:latin typeface="BIZ UDPゴシック" panose="020B0400000000000000" pitchFamily="50" charset="-128"/>
              <a:ea typeface="BIZ UDPゴシック"/>
            </a:endParaRPr>
          </a:p>
          <a:p>
            <a:pPr marL="457200" indent="-457200">
              <a:buFont typeface="+mj-ea"/>
              <a:buAutoNum type="circleNumDbPlain"/>
            </a:pP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資金分配団体の事業経費イメージ</a:t>
            </a:r>
            <a:endParaRPr lang="en-US" altLang="ja-JP" sz="1100">
              <a:latin typeface="BIZ UDPゴシック" panose="020B0400000000000000" pitchFamily="50" charset="-128"/>
              <a:ea typeface="BIZ UDPゴシック"/>
            </a:endParaRPr>
          </a:p>
          <a:p>
            <a:pPr marL="457200" indent="-457200">
              <a:buAutoNum type="circleNumDbPlain"/>
            </a:pP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実行団体の公募イメージ（対象地域、実行団体数、団体要件、</a:t>
            </a:r>
            <a:r>
              <a:rPr lang="ja-JP" sz="1100" dirty="0">
                <a:latin typeface="BIZ UDPゴシック" panose="020B0400000000000000" pitchFamily="50" charset="-128"/>
                <a:ea typeface="BIZ UDPゴシック"/>
              </a:rPr>
              <a:t>実行団体への助成額</a:t>
            </a: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）</a:t>
            </a:r>
            <a:endParaRPr lang="en-US" altLang="ja-JP" sz="1100">
              <a:latin typeface="BIZ UDPゴシック" panose="020B0400000000000000" pitchFamily="50" charset="-128"/>
              <a:ea typeface="BIZ UDPゴシック"/>
            </a:endParaRPr>
          </a:p>
          <a:p>
            <a:pPr marL="457200" indent="-457200">
              <a:buAutoNum type="circleNumDbPlain"/>
            </a:pP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実行団体の助成金使途イメージ（一つの実行団体への助成額における支出想定）</a:t>
            </a:r>
            <a:endParaRPr lang="en-US" altLang="ja-JP" sz="1100">
              <a:latin typeface="BIZ UDPゴシック" panose="020B0400000000000000" pitchFamily="50" charset="-128"/>
              <a:ea typeface="BIZ UDPゴシック"/>
            </a:endParaRPr>
          </a:p>
          <a:p>
            <a:pPr marL="457200" indent="-457200">
              <a:buAutoNum type="circleNumDbPlain"/>
            </a:pP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（助成額の目安を超過する場合）目安額を超過する理由とその効果　※通常枠のみ</a:t>
            </a:r>
            <a:r>
              <a:rPr lang="ja-JP" altLang="en-US" sz="1100" dirty="0">
                <a:ea typeface="BIZ UDPゴシック"/>
                <a:cs typeface="+mn-lt"/>
              </a:rPr>
              <a:t>　　　　　　　</a:t>
            </a:r>
            <a:br>
              <a:rPr lang="ja-JP" altLang="en-US" sz="1100" dirty="0">
                <a:ea typeface="BIZ UDPゴシック"/>
                <a:cs typeface="+mn-lt"/>
              </a:rPr>
            </a:br>
            <a:br>
              <a:rPr lang="ja-JP" altLang="en-US" sz="1100" dirty="0">
                <a:ea typeface="BIZ UDPゴシック"/>
                <a:cs typeface="+mn-lt"/>
              </a:rPr>
            </a:br>
            <a:r>
              <a:rPr lang="en-US" altLang="ja-JP" sz="1100" dirty="0">
                <a:ea typeface="+mn-lt"/>
                <a:cs typeface="+mn-lt"/>
              </a:rPr>
              <a:t>※</a:t>
            </a:r>
            <a:r>
              <a:rPr lang="ja-JP" sz="1100" dirty="0">
                <a:ea typeface="BIZ UDPゴシック"/>
                <a:cs typeface="+mn-lt"/>
              </a:rPr>
              <a:t>なぜ目安額を超え</a:t>
            </a:r>
            <a:r>
              <a:rPr lang="ja-JP" altLang="en-US" sz="1100" dirty="0">
                <a:ea typeface="BIZ UDPゴシック"/>
                <a:cs typeface="+mn-lt"/>
              </a:rPr>
              <a:t>た</a:t>
            </a:r>
            <a:r>
              <a:rPr lang="ja-JP" sz="1100" dirty="0">
                <a:ea typeface="BIZ UDPゴシック"/>
                <a:cs typeface="+mn-lt"/>
              </a:rPr>
              <a:t>申請が必要か、その具体的な理由と、超過により期待</a:t>
            </a:r>
            <a:r>
              <a:rPr lang="ja-JP" altLang="en-US" sz="1100" dirty="0">
                <a:ea typeface="BIZ UDPゴシック"/>
                <a:cs typeface="+mn-lt"/>
              </a:rPr>
              <a:t>す</a:t>
            </a:r>
            <a:r>
              <a:rPr lang="ja-JP" sz="1100" dirty="0">
                <a:ea typeface="BIZ UDPゴシック"/>
                <a:cs typeface="+mn-lt"/>
              </a:rPr>
              <a:t>る成果や効果を明確に記載してください。</a:t>
            </a:r>
            <a:br>
              <a:rPr lang="ja-JP" altLang="en-US" sz="1100" dirty="0">
                <a:ea typeface="BIZ UDPゴシック"/>
                <a:cs typeface="+mn-lt"/>
              </a:rPr>
            </a:br>
            <a:r>
              <a:rPr lang="ja-JP" sz="1100" dirty="0">
                <a:ea typeface="BIZ UDPゴシック"/>
                <a:cs typeface="+mn-lt"/>
              </a:rPr>
              <a:t>※目安額は公募要領　</a:t>
            </a:r>
            <a:r>
              <a:rPr lang="ja-JP" altLang="en-US" sz="1100" dirty="0">
                <a:ea typeface="BIZ UDPゴシック"/>
                <a:cs typeface="+mn-lt"/>
              </a:rPr>
              <a:t>「</a:t>
            </a:r>
            <a:r>
              <a:rPr lang="ja-JP" sz="1100" dirty="0">
                <a:ea typeface="BIZ UDPゴシック"/>
                <a:cs typeface="+mn-lt"/>
              </a:rPr>
              <a:t>02 助成対象事業</a:t>
            </a:r>
            <a:r>
              <a:rPr lang="ja-JP" altLang="en-US" sz="1100" dirty="0">
                <a:ea typeface="BIZ UDPゴシック"/>
                <a:cs typeface="+mn-lt"/>
              </a:rPr>
              <a:t>」</a:t>
            </a:r>
            <a:r>
              <a:rPr lang="ja-JP" sz="1100" dirty="0">
                <a:ea typeface="BIZ UDPゴシック"/>
                <a:cs typeface="+mn-lt"/>
              </a:rPr>
              <a:t>P6-8</a:t>
            </a:r>
            <a:r>
              <a:rPr lang="ja-JP" altLang="en-US" sz="1100" dirty="0">
                <a:ea typeface="BIZ UDPゴシック"/>
                <a:cs typeface="+mn-lt"/>
              </a:rPr>
              <a:t>に記載。「</a:t>
            </a:r>
            <a:r>
              <a:rPr lang="ja-JP" sz="1100" dirty="0">
                <a:ea typeface="BIZ UDPゴシック"/>
                <a:cs typeface="+mn-lt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休</a:t>
            </a:r>
            <a:r>
              <a:rPr lang="ja-JP" altLang="en-US" sz="1100" dirty="0">
                <a:ea typeface="BIZ UDPゴシック"/>
                <a:cs typeface="+mn-lt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眠預金活用</a:t>
            </a:r>
            <a:r>
              <a:rPr lang="ja-JP" sz="1100" dirty="0">
                <a:ea typeface="BIZ UDPゴシック"/>
                <a:cs typeface="+mn-lt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プラ</a:t>
            </a:r>
            <a:r>
              <a:rPr lang="ja-JP" altLang="en-US" sz="1100" dirty="0">
                <a:ea typeface="BIZ UDPゴシック"/>
                <a:cs typeface="+mn-lt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ットフォーム</a:t>
            </a:r>
            <a:r>
              <a:rPr lang="ja-JP" sz="1100" dirty="0">
                <a:ea typeface="BIZ UDPゴシック"/>
                <a:cs typeface="+mn-lt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公募ページ</a:t>
            </a:r>
            <a:r>
              <a:rPr lang="ja-JP" altLang="en-US" sz="1100" dirty="0">
                <a:ea typeface="BIZ UDPゴシック"/>
                <a:cs typeface="+mn-lt"/>
              </a:rPr>
              <a:t>」もご</a:t>
            </a:r>
            <a:r>
              <a:rPr lang="ja-JP" sz="1100" dirty="0">
                <a:ea typeface="BIZ UDPゴシック"/>
                <a:cs typeface="+mn-lt"/>
              </a:rPr>
              <a:t>参照</a:t>
            </a:r>
            <a:r>
              <a:rPr lang="ja-JP" altLang="en-US" sz="1100" dirty="0">
                <a:ea typeface="BIZ UDPゴシック"/>
                <a:cs typeface="+mn-lt"/>
              </a:rPr>
              <a:t>ください。</a:t>
            </a:r>
            <a:r>
              <a:rPr lang="ja-JP" sz="1100" dirty="0">
                <a:ea typeface="BIZ UDPゴシック"/>
                <a:cs typeface="+mn-lt"/>
              </a:rPr>
              <a:t> </a:t>
            </a:r>
            <a:endParaRPr lang="en-US" altLang="ja-JP" sz="1100">
              <a:latin typeface="BIZ UDPゴシック" panose="020B0400000000000000" pitchFamily="50" charset="-128"/>
              <a:ea typeface="BIZ UDPゴシック"/>
            </a:endParaRPr>
          </a:p>
          <a:p>
            <a:pPr marL="457200" indent="-457200">
              <a:buAutoNum type="circleNumDbPlain"/>
            </a:pP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（複数事業を申請する場合）申請事業の優先順位を記載。あわせて、</a:t>
            </a:r>
            <a:r>
              <a:rPr lang="ja-JP" sz="1100" dirty="0">
                <a:ea typeface="BIZ UDPゴシック"/>
                <a:cs typeface="+mn-lt"/>
              </a:rPr>
              <a:t>同時に複数事業が採択された場合に、どのように体制を整え、人員をどの程度確保できるのか（役割分担、専任・兼任の割合など）を具体的に説明してください。</a:t>
            </a:r>
            <a:endParaRPr lang="en-US" altLang="ja-JP" sz="1100">
              <a:latin typeface="BIZ UDPゴシック" panose="020B0400000000000000" pitchFamily="50" charset="-128"/>
              <a:ea typeface="BIZ UDPゴシック"/>
            </a:endParaRPr>
          </a:p>
          <a:p>
            <a:pPr marL="0" indent="0">
              <a:buNone/>
            </a:pPr>
            <a:endParaRPr lang="en-US" altLang="ja-JP" sz="11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marL="0" indent="0">
              <a:buNone/>
            </a:pPr>
            <a:r>
              <a:rPr kumimoji="1" lang="en-US" altLang="ja-JP" sz="1100" dirty="0">
                <a:latin typeface="BIZ UDPゴシック" panose="020B0400000000000000" pitchFamily="50" charset="-128"/>
                <a:ea typeface="BIZ UDPゴシック"/>
              </a:rPr>
              <a:t>※</a:t>
            </a:r>
            <a:r>
              <a:rPr kumimoji="1" lang="ja-JP" altLang="en-US" sz="1100" dirty="0">
                <a:latin typeface="BIZ UDPゴシック" panose="020B0400000000000000" pitchFamily="50" charset="-128"/>
                <a:ea typeface="BIZ UDPゴシック"/>
              </a:rPr>
              <a:t>本資料は</a:t>
            </a:r>
            <a:r>
              <a:rPr kumimoji="1" lang="en-US" altLang="ja-JP" sz="1100" dirty="0">
                <a:latin typeface="BIZ UDPゴシック" panose="020B0400000000000000" pitchFamily="50" charset="-128"/>
                <a:ea typeface="BIZ UDPゴシック"/>
              </a:rPr>
              <a:t>PDF</a:t>
            </a:r>
            <a:r>
              <a:rPr kumimoji="1" lang="ja-JP" altLang="en-US" sz="1100" dirty="0">
                <a:latin typeface="BIZ UDPゴシック" panose="020B0400000000000000" pitchFamily="50" charset="-128"/>
                <a:ea typeface="BIZ UDPゴシック"/>
              </a:rPr>
              <a:t>形式でご提出ください。なお、本資料は参考資料として提出いただくため</a:t>
            </a: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、</a:t>
            </a:r>
            <a:r>
              <a:rPr kumimoji="1" lang="ja-JP" altLang="en-US" sz="1100" dirty="0">
                <a:latin typeface="BIZ UDPゴシック" panose="020B0400000000000000" pitchFamily="50" charset="-128"/>
                <a:ea typeface="BIZ UDPゴシック"/>
              </a:rPr>
              <a:t>情報公開の対象外です。</a:t>
            </a:r>
            <a:b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</a:br>
            <a:r>
              <a:rPr lang="en-US" altLang="ja-JP" sz="1100" dirty="0">
                <a:latin typeface="BIZ UDPゴシック" panose="020B0400000000000000" pitchFamily="50" charset="-128"/>
                <a:ea typeface="BIZ UDPゴシック"/>
              </a:rPr>
              <a:t>※</a:t>
            </a: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申請団体面談実施時には</a:t>
            </a:r>
            <a:r>
              <a:rPr lang="ja-JP" altLang="ja-JP" sz="1100" dirty="0">
                <a:effectLst/>
                <a:latin typeface="BIZ UDPゴシック" panose="020B0400000000000000" pitchFamily="50" charset="-128"/>
                <a:ea typeface="BIZ UDPゴシック"/>
                <a:cs typeface="Times New Roman (本文のフォント - コンプレ"/>
              </a:rPr>
              <a:t>本資料を</a:t>
            </a:r>
            <a:r>
              <a:rPr lang="ja-JP" altLang="en-US" sz="1100" dirty="0">
                <a:effectLst/>
                <a:latin typeface="BIZ UDPゴシック" panose="020B0400000000000000" pitchFamily="50" charset="-128"/>
                <a:ea typeface="BIZ UDPゴシック"/>
                <a:cs typeface="Times New Roman (本文のフォント - コンプレ"/>
              </a:rPr>
              <a:t>用いてご説明ください。</a:t>
            </a:r>
            <a:b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</a:br>
            <a:r>
              <a:rPr lang="ja-JP" altLang="en-US" sz="1100" dirty="0">
                <a:latin typeface="BIZ UDPゴシック" panose="020B0400000000000000" pitchFamily="50" charset="-128"/>
                <a:ea typeface="BIZ UDPゴシック"/>
              </a:rPr>
              <a:t>※提出後の差し替えはできません。</a:t>
            </a:r>
            <a:endParaRPr lang="ja-JP" altLang="en-US" sz="11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743687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383</Words>
  <Application>Microsoft Office PowerPoint</Application>
  <PresentationFormat>画面に合わせる (4:3)</PresentationFormat>
  <Paragraphs>14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UDPゴシック</vt:lpstr>
      <vt:lpstr>Arial</vt:lpstr>
      <vt:lpstr>Calibri</vt:lpstr>
      <vt:lpstr>Calibri Light</vt:lpstr>
      <vt:lpstr>Office テーマ</vt:lpstr>
      <vt:lpstr>01-1　事業計画書補足資料について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2025-10-01T06:18:09Z</dcterms:created>
  <dcterms:modified xsi:type="dcterms:W3CDTF">2025-10-01T06:18:23Z</dcterms:modified>
</cp:coreProperties>
</file>

<file path=docProps/thumbnail.jpeg>
</file>